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7"/>
  </p:notesMasterIdLst>
  <p:sldIdLst>
    <p:sldId id="256" r:id="rId3"/>
    <p:sldId id="271" r:id="rId4"/>
    <p:sldId id="270" r:id="rId5"/>
    <p:sldId id="257" r:id="rId6"/>
    <p:sldId id="259" r:id="rId7"/>
    <p:sldId id="260" r:id="rId8"/>
    <p:sldId id="265" r:id="rId9"/>
    <p:sldId id="264" r:id="rId10"/>
    <p:sldId id="269" r:id="rId11"/>
    <p:sldId id="261" r:id="rId12"/>
    <p:sldId id="266" r:id="rId13"/>
    <p:sldId id="267" r:id="rId14"/>
    <p:sldId id="262" r:id="rId15"/>
    <p:sldId id="268" r:id="rId1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568A"/>
    <a:srgbClr val="FEFEFE"/>
    <a:srgbClr val="E6E6E6"/>
    <a:srgbClr val="425C90"/>
    <a:srgbClr val="344577"/>
    <a:srgbClr val="3D658E"/>
    <a:srgbClr val="1D1E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D2C2B-E6B9-4E09-8750-176EB5427176}" type="datetimeFigureOut">
              <a:rPr lang="it-IT" smtClean="0"/>
              <a:t>13/05/2021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5029E1-7A57-4C47-809C-3FE89140A2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467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1C28D4-3D62-4535-AD27-41A4AD9C7F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C02B09D-CC8E-4DB0-8EF3-94DDD14B5C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BD9CCD2-F043-4BBC-9852-E949E9DAD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95A8C-C7F7-493C-98CE-28C116BE4B4B}" type="datetime1">
              <a:rPr lang="it-IT" smtClean="0"/>
              <a:t>13/05/2021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05D6A5-AB1A-468B-A584-E8A8A05BF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656DBCB-8764-4A5E-A0D6-E37FA4F61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0935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EA3D64-C18D-48A7-BB09-58B7C8BE2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B0599F1-9AD1-4707-86C3-98575F2532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98FE07A-0F42-47C1-9350-3B60910E3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0922F-0B48-4327-825E-5BE4303E7844}" type="datetime1">
              <a:rPr lang="it-IT" smtClean="0"/>
              <a:t>13/05/2021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0F22460-C2D6-4920-908E-B9A4F1694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82D7E31-2B45-49E4-9237-D9A5C8FA2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4051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6AD88DB-CD90-4515-B33E-0CBF32350E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50E6FF5-50DF-40A6-94D9-83515D1BCF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FB0A18-1DF9-4C9F-B39E-553961184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C257F-07AC-4CDE-81EE-BE6C13765AA4}" type="datetime1">
              <a:rPr lang="it-IT" smtClean="0"/>
              <a:t>13/05/2021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63F2E7E-0DE4-41B3-8150-D35EFE1B7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B05E74B-BA20-4CD1-96A2-3381F19A7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8303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95A8C-C7F7-493C-98CE-28C116BE4B4B}" type="datetime1">
              <a:rPr lang="it-IT" smtClean="0"/>
              <a:t>13/05/2021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97063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1CF1D-2206-4D88-81D1-90BADCABA9AE}" type="datetime1">
              <a:rPr lang="it-IT" smtClean="0"/>
              <a:t>13/05/2021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65216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94ABC-37B0-443E-A684-4A0B556F2FB0}" type="datetime1">
              <a:rPr lang="it-IT" smtClean="0"/>
              <a:t>13/05/2021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48503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BFD18-F827-476B-9B09-B24B5EEE50BE}" type="datetime1">
              <a:rPr lang="it-IT" smtClean="0"/>
              <a:t>13/05/2021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04359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F26F8-9107-4303-819D-7BABF75EF283}" type="datetime1">
              <a:rPr lang="it-IT" smtClean="0"/>
              <a:t>13/05/2021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58673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B5A52-AF69-4285-B4C1-C04521A33DA0}" type="datetime1">
              <a:rPr lang="it-IT" smtClean="0"/>
              <a:t>13/05/2021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65673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5381D-8DF3-4798-8D06-8B203F9EFDA0}" type="datetime1">
              <a:rPr lang="it-IT" smtClean="0"/>
              <a:t>13/05/2021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97815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046FA-3EFD-4E0C-A319-7CDB294AAA05}" type="datetime1">
              <a:rPr lang="it-IT" smtClean="0"/>
              <a:t>13/05/2021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2544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39755A-583D-455B-AF21-E5A76D406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DDA7B20-9FD6-45FA-B68A-434DA7925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36840FA-D09C-4DDC-A85C-5E59BA7D8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1CF1D-2206-4D88-81D1-90BADCABA9AE}" type="datetime1">
              <a:rPr lang="it-IT" smtClean="0"/>
              <a:t>13/05/2021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F7CF74B-B480-4246-98A7-89A9E64B2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50FEDD8-DB7F-4C51-86B7-B61B4547F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34625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A6B9F-EA76-4681-AD1C-C1957C0FDACF}" type="datetime1">
              <a:rPr lang="it-IT" smtClean="0"/>
              <a:t>13/05/2021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07086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B65-1C5B-474C-AD6B-DA1133078133}" type="datetime1">
              <a:rPr lang="it-IT" smtClean="0"/>
              <a:t>13/05/2021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88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B65-1C5B-474C-AD6B-DA1133078133}" type="datetime1">
              <a:rPr lang="it-IT" smtClean="0"/>
              <a:t>13/05/2021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4192255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B65-1C5B-474C-AD6B-DA1133078133}" type="datetime1">
              <a:rPr lang="it-IT" smtClean="0"/>
              <a:t>13/05/2021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8926158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B65-1C5B-474C-AD6B-DA1133078133}" type="datetime1">
              <a:rPr lang="it-IT" smtClean="0"/>
              <a:t>13/05/2021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7432573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B65-1C5B-474C-AD6B-DA1133078133}" type="datetime1">
              <a:rPr lang="it-IT" smtClean="0"/>
              <a:t>13/05/2021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6235278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B65-1C5B-474C-AD6B-DA1133078133}" type="datetime1">
              <a:rPr lang="it-IT" smtClean="0"/>
              <a:t>13/05/2021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6781064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0922F-0B48-4327-825E-5BE4303E7844}" type="datetime1">
              <a:rPr lang="it-IT" smtClean="0"/>
              <a:t>13/05/2021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63220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C257F-07AC-4CDE-81EE-BE6C13765AA4}" type="datetime1">
              <a:rPr lang="it-IT" smtClean="0"/>
              <a:t>13/05/2021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996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51D940-8864-40AF-9C62-0E3E05033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5BDF614-F036-4907-905C-9830F3EBC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9DAE43-12C1-451D-8B4C-3449B712A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94ABC-37B0-443E-A684-4A0B556F2FB0}" type="datetime1">
              <a:rPr lang="it-IT" smtClean="0"/>
              <a:t>13/05/2021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0C33E6B-AB85-4029-8A8A-AEF968997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232DBF5-4571-4B51-AF04-7DC13B7E2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9296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9B8573-F948-4D19-A0BC-21FD6BAA9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6A925BE-8AC1-49E8-9234-E2FF6DCF32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CD062E7-6EDB-49E7-9A23-8D088E3F2B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A22BD1C-A807-4B3E-816C-7F91DCF46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BFD18-F827-476B-9B09-B24B5EEE50BE}" type="datetime1">
              <a:rPr lang="it-IT" smtClean="0"/>
              <a:t>13/05/2021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6B98ACC-2858-4D88-99BB-1D73D8631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AFE3144-6432-4110-89E4-808655B63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9931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CFB30C-0235-4510-83BE-0D064512B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6C1628E-AA44-409E-8333-45AD579F3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638B0B5-6C92-4F8E-B34E-CC602D7005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67A3F10-AC23-4646-9EAE-431DD9F495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855A784-0CD4-4F00-A858-4466BE934D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2DFC4783-0C1C-46D1-AA90-563DCF8AB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F26F8-9107-4303-819D-7BABF75EF283}" type="datetime1">
              <a:rPr lang="it-IT" smtClean="0"/>
              <a:t>13/05/2021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96F4AAD-FCFD-4126-B1DE-5B661E1AD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BB756E6-0099-4E07-87D7-5C825B82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4095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D373AD-CB43-4A22-8AE6-FF74A75EE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8BE0E32-4517-4D5A-953C-CFA5ECED7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B5A52-AF69-4285-B4C1-C04521A33DA0}" type="datetime1">
              <a:rPr lang="it-IT" smtClean="0"/>
              <a:t>13/05/2021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897AA0B-506A-4C51-812C-79542D331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BD75A6C-D06A-4386-AAE5-61E597082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3557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9E47770-7994-4E35-AEB2-D3CD8E18F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5381D-8DF3-4798-8D06-8B203F9EFDA0}" type="datetime1">
              <a:rPr lang="it-IT" smtClean="0"/>
              <a:t>13/05/2021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AABFC02-BAB8-489E-BE85-C6E4ED998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14D0B71-584D-4C94-8174-A948AF2F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5330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101C8A-9C37-4C19-B0BB-E985B409B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9003D1-35DE-4ED6-B337-0F0E9F09C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744E71C-DF34-44A9-ABDC-EDFA93ABFB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258932E-2EA7-4DAB-9CCF-02B12AF51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046FA-3EFD-4E0C-A319-7CDB294AAA05}" type="datetime1">
              <a:rPr lang="it-IT" smtClean="0"/>
              <a:t>13/05/2021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0D3623B-585E-4FED-80A1-FAA02FCAC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E3EC84D-3769-460F-AA08-8F6C4D720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6966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F010BE-B0BA-4E6E-BEF1-DF1205B7E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7916827-D841-4190-B563-4F58BFAF08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080B783-6186-4544-8785-6A79F8A141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AEFB067-5841-40D7-8A3C-CD9C188C1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A6B9F-EA76-4681-AD1C-C1957C0FDACF}" type="datetime1">
              <a:rPr lang="it-IT" smtClean="0"/>
              <a:t>13/05/2021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B0ADB0C-0BB9-4893-94A0-53E62EF28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6E0C412-C423-41DC-9239-81B6D51BE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9734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548175E-2060-448C-963B-2FF997D84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E00DB0-E0B9-4254-A872-8D9831E7C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6200F19-3ABA-4128-8B21-2ECC7EE5AC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63B65-1C5B-474C-AD6B-DA1133078133}" type="datetime1">
              <a:rPr lang="it-IT" smtClean="0"/>
              <a:t>13/05/2021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6D6BDDD-5162-4C6E-BF31-4613A23B1B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B7EC751-56AA-4F8D-82C7-6DD8AC4ECA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9176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7C63B65-1C5B-474C-AD6B-DA1133078133}" type="datetime1">
              <a:rPr lang="it-IT" smtClean="0"/>
              <a:t>13/05/2021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01436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D5431E12-C8BB-41D3-93BD-A437CA448B5A}"/>
              </a:ext>
            </a:extLst>
          </p:cNvPr>
          <p:cNvSpPr txBox="1"/>
          <p:nvPr/>
        </p:nvSpPr>
        <p:spPr>
          <a:xfrm>
            <a:off x="1017496" y="3767436"/>
            <a:ext cx="354302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2800" dirty="0">
                <a:solidFill>
                  <a:schemeClr val="tx1">
                    <a:lumMod val="95000"/>
                  </a:schemeClr>
                </a:solidFill>
                <a:latin typeface="+mj-lt"/>
                <a:ea typeface="Verdana" panose="020B0604030504040204" pitchFamily="34" charset="0"/>
              </a:rPr>
              <a:t>Alessandro Minoli</a:t>
            </a:r>
          </a:p>
          <a:p>
            <a:pPr algn="r"/>
            <a:r>
              <a:rPr lang="it-IT" sz="2800" dirty="0">
                <a:solidFill>
                  <a:schemeClr val="tx1">
                    <a:lumMod val="95000"/>
                  </a:schemeClr>
                </a:solidFill>
                <a:latin typeface="+mj-lt"/>
                <a:ea typeface="Verdana" panose="020B0604030504040204" pitchFamily="34" charset="0"/>
              </a:rPr>
              <a:t>Flavio Perini</a:t>
            </a:r>
          </a:p>
          <a:p>
            <a:pPr algn="r"/>
            <a:r>
              <a:rPr lang="it-IT" sz="2800" dirty="0">
                <a:solidFill>
                  <a:schemeClr val="tx1">
                    <a:lumMod val="95000"/>
                  </a:schemeClr>
                </a:solidFill>
                <a:latin typeface="+mj-lt"/>
                <a:ea typeface="Verdana" panose="020B0604030504040204" pitchFamily="34" charset="0"/>
              </a:rPr>
              <a:t>Francesco Torgano</a:t>
            </a:r>
          </a:p>
          <a:p>
            <a:pPr algn="r"/>
            <a:endParaRPr lang="it-IT" sz="2800" dirty="0">
              <a:solidFill>
                <a:schemeClr val="tx1">
                  <a:lumMod val="95000"/>
                </a:schemeClr>
              </a:solidFill>
              <a:latin typeface="+mj-lt"/>
              <a:ea typeface="Verdana" panose="020B0604030504040204" pitchFamily="34" charset="0"/>
            </a:endParaRPr>
          </a:p>
          <a:p>
            <a:pPr algn="r"/>
            <a:r>
              <a:rPr lang="it-IT" sz="2400" dirty="0">
                <a:solidFill>
                  <a:schemeClr val="tx1">
                    <a:lumMod val="95000"/>
                  </a:schemeClr>
                </a:solidFill>
                <a:latin typeface="+mj-lt"/>
                <a:ea typeface="Verdana" panose="020B0604030504040204" pitchFamily="34" charset="0"/>
              </a:rPr>
              <a:t>SciViz A.A. 2020-21</a:t>
            </a: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DD22261D-2811-472C-9000-10B2D29F940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1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900" y="4921597"/>
            <a:ext cx="3349888" cy="1124001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F5652F2-B7CB-4B3A-A7F1-EEEB97D864BB}"/>
              </a:ext>
            </a:extLst>
          </p:cNvPr>
          <p:cNvSpPr txBox="1"/>
          <p:nvPr/>
        </p:nvSpPr>
        <p:spPr>
          <a:xfrm>
            <a:off x="972755" y="622850"/>
            <a:ext cx="79724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dirty="0">
                <a:solidFill>
                  <a:schemeClr val="tx1">
                    <a:lumMod val="95000"/>
                  </a:schemeClr>
                </a:solidFill>
                <a:latin typeface="+mj-lt"/>
                <a:ea typeface="Verdana" panose="020B0604030504040204" pitchFamily="34" charset="0"/>
              </a:rPr>
              <a:t>Dimensionality</a:t>
            </a:r>
          </a:p>
          <a:p>
            <a:pPr algn="ctr"/>
            <a:r>
              <a:rPr lang="it-IT" sz="7200" dirty="0">
                <a:solidFill>
                  <a:schemeClr val="tx1">
                    <a:lumMod val="95000"/>
                  </a:schemeClr>
                </a:solidFill>
                <a:latin typeface="+mj-lt"/>
                <a:ea typeface="Verdana" panose="020B0604030504040204" pitchFamily="34" charset="0"/>
              </a:rPr>
              <a:t>Reduction</a:t>
            </a:r>
          </a:p>
        </p:txBody>
      </p:sp>
    </p:spTree>
    <p:extLst>
      <p:ext uri="{BB962C8B-B14F-4D97-AF65-F5344CB8AC3E}">
        <p14:creationId xmlns:p14="http://schemas.microsoft.com/office/powerpoint/2010/main" val="2825902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B1372DC9-F27A-4582-9B4B-8E4FF1055D8B}"/>
                  </a:ext>
                </a:extLst>
              </p:cNvPr>
              <p:cNvSpPr txBox="1"/>
              <p:nvPr/>
            </p:nvSpPr>
            <p:spPr>
              <a:xfrm>
                <a:off x="473528" y="493262"/>
                <a:ext cx="10347649" cy="6392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it-IT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3) Applica metric MDS con </a:t>
                </a:r>
                <a14:m>
                  <m:oMath xmlns:m="http://schemas.openxmlformats.org/officeDocument/2006/math">
                    <m:r>
                      <a:rPr lang="it-IT" sz="20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it-IT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come input per ottenere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it-IT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(a bassa dimensionalità), 	cioè un </a:t>
                </a:r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embedding del dataset che preserva le distanze geodesiche</a:t>
                </a:r>
                <a:endPara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B1372DC9-F27A-4582-9B4B-8E4FF1055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28" y="493262"/>
                <a:ext cx="10347649" cy="639214"/>
              </a:xfrm>
              <a:prstGeom prst="rect">
                <a:avLst/>
              </a:prstGeom>
              <a:blipFill>
                <a:blip r:embed="rId3"/>
                <a:stretch>
                  <a:fillRect t="-2857" b="-114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E23927ED-808F-488B-805D-048DAD24C0FE}"/>
                  </a:ext>
                </a:extLst>
              </p:cNvPr>
              <p:cNvSpPr txBox="1"/>
              <p:nvPr/>
            </p:nvSpPr>
            <p:spPr>
              <a:xfrm>
                <a:off x="1396597" y="2016432"/>
                <a:ext cx="10347649" cy="3001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	Data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it-IT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it-IT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, ricava i punti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it-IT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=1…</m:t>
                        </m:r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it-IT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it-IT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			</a:t>
                </a:r>
              </a:p>
              <a:p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Questo problema di embedding è chiamato </a:t>
                </a:r>
                <a:r>
                  <a:rPr lang="it-IT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(metric) multi-dimensional scaling</a:t>
                </a:r>
                <a:endPara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endPara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endPara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Più generalmente il problema è: </a:t>
                </a:r>
              </a:p>
              <a:p>
                <a:endPara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	Dati gli oggetti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</m:oMath>
                </a14:m>
                <a:r>
                  <a:rPr lang="it-IT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it-IT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it-IT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(ad alta dimensionalità) ,  </a:t>
                </a:r>
              </a:p>
              <a:p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	trova un embedding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t.c.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it-IT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it-IT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endPara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Per una generale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non</a:t>
                </a:r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possiamo</a:t>
                </a:r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ottenere un tale embedding </a:t>
                </a:r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senza</a:t>
                </a:r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distorsione </a:t>
                </a:r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dei dati</a:t>
                </a:r>
                <a:endPara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E23927ED-808F-488B-805D-048DAD24C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597" y="2016432"/>
                <a:ext cx="10347649" cy="3001656"/>
              </a:xfrm>
              <a:prstGeom prst="rect">
                <a:avLst/>
              </a:prstGeom>
              <a:blipFill>
                <a:blip r:embed="rId4"/>
                <a:stretch>
                  <a:fillRect l="-294" b="-142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tangolo 9">
            <a:extLst>
              <a:ext uri="{FF2B5EF4-FFF2-40B4-BE49-F238E27FC236}">
                <a16:creationId xmlns:a16="http://schemas.microsoft.com/office/drawing/2014/main" id="{72C399E6-A478-4689-9016-0223DAC422C0}"/>
              </a:ext>
            </a:extLst>
          </p:cNvPr>
          <p:cNvSpPr/>
          <p:nvPr/>
        </p:nvSpPr>
        <p:spPr>
          <a:xfrm>
            <a:off x="0" y="6191250"/>
            <a:ext cx="12192000" cy="666750"/>
          </a:xfrm>
          <a:prstGeom prst="rect">
            <a:avLst/>
          </a:prstGeom>
          <a:solidFill>
            <a:srgbClr val="3F568A"/>
          </a:solidFill>
          <a:ln>
            <a:solidFill>
              <a:srgbClr val="3D65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FDE6CC-EE84-48DB-A39A-A973C000782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44" y="6235138"/>
            <a:ext cx="1725530" cy="5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728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E23927ED-808F-488B-805D-048DAD24C0FE}"/>
                  </a:ext>
                </a:extLst>
              </p:cNvPr>
              <p:cNvSpPr txBox="1"/>
              <p:nvPr/>
            </p:nvSpPr>
            <p:spPr>
              <a:xfrm>
                <a:off x="589694" y="237146"/>
                <a:ext cx="10347649" cy="5705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dirty="0">
                    <a:solidFill>
                      <a:srgbClr val="3F568A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Classic MDS</a:t>
                </a:r>
              </a:p>
              <a:p>
                <a:endParaRPr lang="it-IT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Data una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di </a:t>
                </a:r>
                <a:r>
                  <a:rPr lang="it-IT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distanze euclidee </a:t>
                </a:r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possiamo esprimere in termini di entrate di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  <a:p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la </a:t>
                </a:r>
                <a:r>
                  <a:rPr lang="it-IT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matrice di Gram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con entrate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it-IT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t-IT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=1…</m:t>
                        </m:r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in questo modo:</a:t>
                </a:r>
              </a:p>
              <a:p>
                <a:endPara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it-IT" b="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  <m:sup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it-IT" b="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it-IT" b="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it-IT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it-IT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−2</m:t>
                    </m:r>
                    <m:d>
                      <m:dPr>
                        <m:begChr m:val="⟨"/>
                        <m:endChr m:val="⟩"/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it-IT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endParaRPr lang="it-IT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it-IT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it-IT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rPr>
                          <m:t> 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  <m:sup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b="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it-IT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(0,</m:t>
                            </m:r>
                            <m:sSub>
                              <m:sSubPr>
                                <m:ctrlP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(0,</m:t>
                            </m:r>
                            <m:sSub>
                              <m:sSubPr>
                                <m:ctrlP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  <m:sup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it-IT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it-IT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it-IT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it-IT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b="1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it-IT" b="1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1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it-IT" b="1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it-IT" b="1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  <m:sup>
                            <m:r>
                              <a:rPr lang="it-IT" b="1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it-IT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it-IT" b="1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it-IT" b="1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1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it-IT" b="1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it-IT" b="1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</m:e>
                          <m:sup>
                            <m:r>
                              <a:rPr lang="it-IT" b="1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it-IT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it-IT" b="1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it-IT" b="1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1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it-IT" b="1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𝒊𝒋</m:t>
                                </m:r>
                              </m:sub>
                            </m:sSub>
                          </m:e>
                          <m:sup>
                            <m:r>
                              <a:rPr lang="it-IT" b="1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lang="it-IT" b="1" i="1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endParaRPr lang="it-IT" sz="1600" b="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è una matrice definita positiva, perciò possiamo decomporla nella forma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it-IT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it-IT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it-IT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endParaRPr lang="it-IT" sz="16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it-IT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L</a:t>
                </a:r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’</a:t>
                </a:r>
                <a:r>
                  <a:rPr lang="it-IT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𝒊</m:t>
                    </m:r>
                    <m:r>
                      <a:rPr lang="it-IT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-esima riga di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sarà l’embedding del punto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it-IT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</m:sup>
                    </m:sSup>
                  </m:oMath>
                </a14:m>
                <a:endParaRPr lang="it-IT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endPara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Per trovare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calcoliamo la decomposizione spettrale di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it-IT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l-GR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𝛬</m:t>
                    </m:r>
                    <m:sSup>
                      <m:sSup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it-IT" b="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e poniamo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it-IT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rad>
                      <m:radPr>
                        <m:degHide m:val="on"/>
                        <m:ctrlPr>
                          <a:rPr lang="el-GR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l-GR" b="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𝛬</m:t>
                        </m:r>
                      </m:e>
                    </m:rad>
                  </m:oMath>
                </a14:m>
                <a:r>
                  <a:rPr lang="it-IT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.</a:t>
                </a:r>
              </a:p>
              <a:p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Tipicamente, scegliamo una dimensione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 poniamo:</a:t>
                </a:r>
              </a:p>
              <a:p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  <a:p>
                <a:pPr marL="1257300" lvl="2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uguale alle prime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colonne di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  <a:p>
                <a:pPr marL="1257300" lvl="2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𝛬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it-IT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uguale alla matrice diagonale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it-IT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it-IT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con i primi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autovalori sulla diagonale</a:t>
                </a:r>
              </a:p>
              <a:p>
                <a:pPr marL="1257300" lvl="2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l-G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𝛬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rad>
                  </m:oMath>
                </a14:m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E23927ED-808F-488B-805D-048DAD24C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4" y="237146"/>
                <a:ext cx="10347649" cy="5705088"/>
              </a:xfrm>
              <a:prstGeom prst="rect">
                <a:avLst/>
              </a:prstGeom>
              <a:blipFill>
                <a:blip r:embed="rId2"/>
                <a:stretch>
                  <a:fillRect l="-943" t="-855" b="-10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ttangolo 5">
            <a:extLst>
              <a:ext uri="{FF2B5EF4-FFF2-40B4-BE49-F238E27FC236}">
                <a16:creationId xmlns:a16="http://schemas.microsoft.com/office/drawing/2014/main" id="{8F71343F-97AB-4811-B60E-770955BE2247}"/>
              </a:ext>
            </a:extLst>
          </p:cNvPr>
          <p:cNvSpPr/>
          <p:nvPr/>
        </p:nvSpPr>
        <p:spPr>
          <a:xfrm>
            <a:off x="0" y="6191250"/>
            <a:ext cx="12192000" cy="666750"/>
          </a:xfrm>
          <a:prstGeom prst="rect">
            <a:avLst/>
          </a:prstGeom>
          <a:solidFill>
            <a:srgbClr val="3F568A"/>
          </a:solidFill>
          <a:ln>
            <a:solidFill>
              <a:srgbClr val="3D65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669BAF1A-D122-4032-B0F8-204D05B3C8F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44" y="6235138"/>
            <a:ext cx="1725530" cy="5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8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E23927ED-808F-488B-805D-048DAD24C0FE}"/>
                  </a:ext>
                </a:extLst>
              </p:cNvPr>
              <p:cNvSpPr txBox="1"/>
              <p:nvPr/>
            </p:nvSpPr>
            <p:spPr>
              <a:xfrm>
                <a:off x="589694" y="237146"/>
                <a:ext cx="10347649" cy="3573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dirty="0">
                    <a:solidFill>
                      <a:srgbClr val="3F568A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Metric MDS</a:t>
                </a:r>
              </a:p>
              <a:p>
                <a:endParaRPr lang="it-IT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Se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non è di sole distanze euclidee non riusciremo a ricavare un embedding perfetto.</a:t>
                </a:r>
              </a:p>
              <a:p>
                <a:endPara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Perciò definiamo una funzione di </a:t>
                </a:r>
                <a:r>
                  <a:rPr lang="it-IT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stress</a:t>
                </a:r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, ad esempio:</a:t>
                </a:r>
              </a:p>
              <a:p>
                <a:endPara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endPara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𝑠𝑡𝑟𝑒𝑠𝑠</m:t>
                    </m:r>
                    <m:d>
                      <m:d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𝑒𝑚𝑏𝑒𝑑𝑑𝑖𝑛𝑔</m:t>
                        </m:r>
                      </m:e>
                    </m:d>
                  </m:oMath>
                </a14:m>
                <a:r>
                  <a:rPr lang="it-IT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it-IT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=1|</m:t>
                                </m:r>
                                <m: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it-IT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(</m:t>
                                    </m:r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it-IT" i="1">
                                            <a:solidFill>
                                              <a:schemeClr val="tx1">
                                                <a:lumMod val="65000"/>
                                                <a:lumOff val="3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it-IT" i="1">
                                                <a:solidFill>
                                                  <a:schemeClr val="tx1">
                                                    <a:lumMod val="65000"/>
                                                    <a:lumOff val="3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i="1">
                                                <a:solidFill>
                                                  <a:schemeClr val="tx1">
                                                    <a:lumMod val="65000"/>
                                                    <a:lumOff val="3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it-IT" i="1">
                                                <a:solidFill>
                                                  <a:schemeClr val="tx1">
                                                    <a:lumMod val="65000"/>
                                                    <a:lumOff val="3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it-IT" i="1">
                                            <a:solidFill>
                                              <a:schemeClr val="tx1">
                                                <a:lumMod val="65000"/>
                                                <a:lumOff val="3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it-IT" i="1">
                                                <a:solidFill>
                                                  <a:schemeClr val="tx1">
                                                    <a:lumMod val="65000"/>
                                                    <a:lumOff val="3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i="1">
                                                <a:solidFill>
                                                  <a:schemeClr val="tx1">
                                                    <a:lumMod val="65000"/>
                                                    <a:lumOff val="3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it-IT" i="1">
                                                <a:solidFill>
                                                  <a:schemeClr val="tx1">
                                                    <a:lumMod val="65000"/>
                                                    <a:lumOff val="3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it-IT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it-IT" i="1">
                                            <a:solidFill>
                                              <a:schemeClr val="tx1">
                                                <a:lumMod val="65000"/>
                                                <a:lumOff val="3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i="1">
                                            <a:solidFill>
                                              <a:schemeClr val="tx1">
                                                <a:lumMod val="65000"/>
                                                <a:lumOff val="3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it-IT" i="1">
                                            <a:solidFill>
                                              <a:schemeClr val="tx1">
                                                <a:lumMod val="65000"/>
                                                <a:lumOff val="3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it-IT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it-IT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nary>
                      </m:e>
                    </m:rad>
                  </m:oMath>
                </a14:m>
                <a:endParaRPr lang="it-IT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endPara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Cercheremo di trovare un embedding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</m:oMath>
                </a14:m>
                <a:r>
                  <a:rPr lang="it-IT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che minimizzi lo stress tramite un algoritmo standard di ottimizzazione non convessa (es. discesa del gradiente). </a:t>
                </a:r>
                <a:endParaRPr lang="it-IT" b="0" dirty="0">
                  <a:solidFill>
                    <a:schemeClr val="accent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E23927ED-808F-488B-805D-048DAD24C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4" y="237146"/>
                <a:ext cx="10347649" cy="3573542"/>
              </a:xfrm>
              <a:prstGeom prst="rect">
                <a:avLst/>
              </a:prstGeom>
              <a:blipFill>
                <a:blip r:embed="rId2"/>
                <a:stretch>
                  <a:fillRect l="-943" t="-1365" b="-10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ttangolo 5">
            <a:extLst>
              <a:ext uri="{FF2B5EF4-FFF2-40B4-BE49-F238E27FC236}">
                <a16:creationId xmlns:a16="http://schemas.microsoft.com/office/drawing/2014/main" id="{43C95164-5ADD-4FF6-8347-E4741344B30E}"/>
              </a:ext>
            </a:extLst>
          </p:cNvPr>
          <p:cNvSpPr/>
          <p:nvPr/>
        </p:nvSpPr>
        <p:spPr>
          <a:xfrm>
            <a:off x="0" y="6191250"/>
            <a:ext cx="12192000" cy="666750"/>
          </a:xfrm>
          <a:prstGeom prst="rect">
            <a:avLst/>
          </a:prstGeom>
          <a:solidFill>
            <a:srgbClr val="3F568A"/>
          </a:solidFill>
          <a:ln>
            <a:solidFill>
              <a:srgbClr val="3D65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FC90A025-AFFC-4E4D-AAAF-002B61CAD3C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44" y="6235138"/>
            <a:ext cx="1725530" cy="5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570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3837651B-0D7F-45DD-8A0B-D337ACF0036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26" y="742627"/>
            <a:ext cx="5767878" cy="460093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1226D57-8616-4788-99E4-D7C69DDC2E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8F5E8"/>
              </a:clrFrom>
              <a:clrTo>
                <a:srgbClr val="F8F5E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" t="3951" r="57396" b="9992"/>
          <a:stretch/>
        </p:blipFill>
        <p:spPr>
          <a:xfrm>
            <a:off x="853221" y="3241859"/>
            <a:ext cx="2206441" cy="220644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88AC1FC-0919-446A-B423-5715D03894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8F5E8"/>
              </a:clrFrom>
              <a:clrTo>
                <a:srgbClr val="F8F5E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3" t="4134" r="2518" b="9809"/>
          <a:stretch/>
        </p:blipFill>
        <p:spPr>
          <a:xfrm>
            <a:off x="3479340" y="3241859"/>
            <a:ext cx="2206441" cy="220644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FFF8551-330A-489B-977A-83E9E657C747}"/>
              </a:ext>
            </a:extLst>
          </p:cNvPr>
          <p:cNvSpPr txBox="1"/>
          <p:nvPr/>
        </p:nvSpPr>
        <p:spPr>
          <a:xfrm>
            <a:off x="853220" y="5467566"/>
            <a:ext cx="2206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ISOMAP (global)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FDAA84F-C7C1-41E6-9773-DD0DA8D9D8A3}"/>
              </a:ext>
            </a:extLst>
          </p:cNvPr>
          <p:cNvSpPr txBox="1"/>
          <p:nvPr/>
        </p:nvSpPr>
        <p:spPr>
          <a:xfrm>
            <a:off x="3479339" y="5471473"/>
            <a:ext cx="2206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LLE (local)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21EC6BAE-5B79-490B-9778-067B474E8939}"/>
                  </a:ext>
                </a:extLst>
              </p:cNvPr>
              <p:cNvSpPr txBox="1"/>
              <p:nvPr/>
            </p:nvSpPr>
            <p:spPr>
              <a:xfrm>
                <a:off x="385762" y="503087"/>
                <a:ext cx="6719888" cy="2425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Garanzia teorica che, con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</m:oMath>
                </a14:m>
                <a:r>
                  <a:rPr lang="it-IT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it-IT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campioni presi uniformemente da un manifold “buono” , 		           per </a:t>
                </a:r>
                <a14:m>
                  <m:oMath xmlns:m="http://schemas.openxmlformats.org/officeDocument/2006/math">
                    <m:r>
                      <a: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it-IT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≈</m:t>
                    </m:r>
                    <m:func>
                      <m:funcPr>
                        <m:ctrlPr>
                          <a:rPr lang="it-IT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</m:fName>
                      <m:e>
                        <m:r>
                          <a:rPr lang="it-IT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16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					  </a:t>
                </a:r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i cammini minimi sul grafo pesato</a:t>
                </a:r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convergono 	          alle distanze geodesiche fra i campioni</a:t>
                </a:r>
              </a:p>
              <a:p>
                <a:endPara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𝐷𝑙𝑜𝑔</m:t>
                        </m:r>
                        <m:d>
                          <m:d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it-IT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𝑁𝑙𝑜𝑔</m:t>
                        </m:r>
                        <m:d>
                          <m:d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it-IT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it-IT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it-IT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it-IT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d>
                    <m:r>
                      <a:rPr lang="it-IT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it-IT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it-IT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it-IT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it-IT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it-IT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it-IT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Problema dei buchi nel manifold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21EC6BAE-5B79-490B-9778-067B474E8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2" y="503087"/>
                <a:ext cx="6719888" cy="2425087"/>
              </a:xfrm>
              <a:prstGeom prst="rect">
                <a:avLst/>
              </a:prstGeom>
              <a:blipFill>
                <a:blip r:embed="rId4"/>
                <a:stretch>
                  <a:fillRect l="-363" b="-251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ttangolo 14">
            <a:extLst>
              <a:ext uri="{FF2B5EF4-FFF2-40B4-BE49-F238E27FC236}">
                <a16:creationId xmlns:a16="http://schemas.microsoft.com/office/drawing/2014/main" id="{D700A95A-F55F-407D-812C-456A78653F87}"/>
              </a:ext>
            </a:extLst>
          </p:cNvPr>
          <p:cNvSpPr/>
          <p:nvPr/>
        </p:nvSpPr>
        <p:spPr>
          <a:xfrm>
            <a:off x="0" y="6191250"/>
            <a:ext cx="12192000" cy="666750"/>
          </a:xfrm>
          <a:prstGeom prst="rect">
            <a:avLst/>
          </a:prstGeom>
          <a:solidFill>
            <a:srgbClr val="3F568A"/>
          </a:solidFill>
          <a:ln>
            <a:solidFill>
              <a:srgbClr val="3D65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A133F27D-75BF-4459-A415-61D3EE700B8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44" y="6235138"/>
            <a:ext cx="1725530" cy="5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91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C7536F61-F76F-4085-9A97-1BE142743BB6}"/>
              </a:ext>
            </a:extLst>
          </p:cNvPr>
          <p:cNvSpPr/>
          <p:nvPr/>
        </p:nvSpPr>
        <p:spPr>
          <a:xfrm>
            <a:off x="0" y="6191250"/>
            <a:ext cx="12192000" cy="666750"/>
          </a:xfrm>
          <a:prstGeom prst="rect">
            <a:avLst/>
          </a:prstGeom>
          <a:solidFill>
            <a:srgbClr val="3F568A"/>
          </a:solidFill>
          <a:ln>
            <a:solidFill>
              <a:srgbClr val="3D65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39B3CC9F-FD96-4397-A6A9-92171DB2B1B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44" y="6235138"/>
            <a:ext cx="1725530" cy="578974"/>
          </a:xfrm>
          <a:prstGeom prst="rect">
            <a:avLst/>
          </a:prstGeom>
        </p:spPr>
      </p:pic>
      <p:pic>
        <p:nvPicPr>
          <p:cNvPr id="4" name="Immagine 3" descr="Immagine che contiene scuro, silhouette, cielo notturno&#10;&#10;Descrizione generata automaticamente">
            <a:extLst>
              <a:ext uri="{FF2B5EF4-FFF2-40B4-BE49-F238E27FC236}">
                <a16:creationId xmlns:a16="http://schemas.microsoft.com/office/drawing/2014/main" id="{95937B3C-A714-45D0-8C44-F16FB0585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564" y="177281"/>
            <a:ext cx="9754872" cy="588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74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92E175AC-7EFC-485D-B658-32E6FF15571B}"/>
              </a:ext>
            </a:extLst>
          </p:cNvPr>
          <p:cNvSpPr txBox="1"/>
          <p:nvPr/>
        </p:nvSpPr>
        <p:spPr>
          <a:xfrm>
            <a:off x="2900825" y="2168830"/>
            <a:ext cx="639035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8800" dirty="0">
                <a:solidFill>
                  <a:srgbClr val="3F568A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ISOMAP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26302EBB-5DE4-4338-8747-B9F324E433CD}"/>
              </a:ext>
            </a:extLst>
          </p:cNvPr>
          <p:cNvSpPr/>
          <p:nvPr/>
        </p:nvSpPr>
        <p:spPr>
          <a:xfrm>
            <a:off x="0" y="6191250"/>
            <a:ext cx="12192000" cy="666750"/>
          </a:xfrm>
          <a:prstGeom prst="rect">
            <a:avLst/>
          </a:prstGeom>
          <a:solidFill>
            <a:srgbClr val="3F568A"/>
          </a:solidFill>
          <a:ln>
            <a:solidFill>
              <a:srgbClr val="3D65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29DD5BFE-94C8-4201-A454-FC0DE2AAC2C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44" y="6235138"/>
            <a:ext cx="1725530" cy="5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76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8F4AC80A-F1F8-43F2-B537-F7AE7B6C9D4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48" y="1418108"/>
            <a:ext cx="5184912" cy="3950848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92E175AC-7EFC-485D-B658-32E6FF15571B}"/>
              </a:ext>
            </a:extLst>
          </p:cNvPr>
          <p:cNvSpPr txBox="1"/>
          <p:nvPr/>
        </p:nvSpPr>
        <p:spPr>
          <a:xfrm>
            <a:off x="0" y="252383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dirty="0">
                <a:solidFill>
                  <a:srgbClr val="3F568A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Cosa significa ridurre la dimensionalità?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63939674-049A-4386-A996-74C480811D40}"/>
              </a:ext>
            </a:extLst>
          </p:cNvPr>
          <p:cNvSpPr/>
          <p:nvPr/>
        </p:nvSpPr>
        <p:spPr>
          <a:xfrm>
            <a:off x="0" y="6191250"/>
            <a:ext cx="12192000" cy="666750"/>
          </a:xfrm>
          <a:prstGeom prst="rect">
            <a:avLst/>
          </a:prstGeom>
          <a:solidFill>
            <a:srgbClr val="3F568A"/>
          </a:solidFill>
          <a:ln>
            <a:solidFill>
              <a:srgbClr val="3D65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7188781E-1CF3-4B9F-92B7-DE9CF86A7B2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44" y="6235138"/>
            <a:ext cx="1725530" cy="57897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87963BA4-0452-460A-8252-ECF01F87BB8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631" y="1395647"/>
            <a:ext cx="5261620" cy="405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88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AD092386-4F8F-43B8-A7F6-2F73737477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1" b="4539"/>
          <a:stretch/>
        </p:blipFill>
        <p:spPr>
          <a:xfrm>
            <a:off x="3044560" y="163815"/>
            <a:ext cx="6487166" cy="190173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2F832470-0A7F-4D81-9D22-BFDF6D4A8E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72"/>
          <a:stretch/>
        </p:blipFill>
        <p:spPr>
          <a:xfrm>
            <a:off x="3044559" y="2210499"/>
            <a:ext cx="6487167" cy="190173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8CC081E-BD50-495C-9FD2-014ACE0FF9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59"/>
          <a:stretch/>
        </p:blipFill>
        <p:spPr>
          <a:xfrm>
            <a:off x="3069725" y="4257184"/>
            <a:ext cx="6487167" cy="1838588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BED335A4-B280-44E2-9039-BA8AFD93C4ED}"/>
              </a:ext>
            </a:extLst>
          </p:cNvPr>
          <p:cNvSpPr/>
          <p:nvPr/>
        </p:nvSpPr>
        <p:spPr>
          <a:xfrm>
            <a:off x="0" y="6191250"/>
            <a:ext cx="12192000" cy="666750"/>
          </a:xfrm>
          <a:prstGeom prst="rect">
            <a:avLst/>
          </a:prstGeom>
          <a:solidFill>
            <a:srgbClr val="3F568A"/>
          </a:solidFill>
          <a:ln>
            <a:solidFill>
              <a:srgbClr val="3D65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37FB9FCB-E3DA-47C4-94E7-FDA90B0A014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44" y="6235138"/>
            <a:ext cx="1725530" cy="5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31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F09AB2E3-8230-4F60-898A-CC098C01BA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03"/>
          <a:stretch/>
        </p:blipFill>
        <p:spPr>
          <a:xfrm>
            <a:off x="5495331" y="1632092"/>
            <a:ext cx="2313744" cy="278644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292E637-62AF-4798-A957-F338C46E1FD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07" y="1751726"/>
            <a:ext cx="4113894" cy="285536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903471F-4AC6-4632-BCF8-52AECD02BD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19" t="73418"/>
          <a:stretch/>
        </p:blipFill>
        <p:spPr>
          <a:xfrm>
            <a:off x="8103996" y="2720804"/>
            <a:ext cx="3432497" cy="86691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7895196-CDFA-4A9F-AF17-224C91365371}"/>
              </a:ext>
            </a:extLst>
          </p:cNvPr>
          <p:cNvSpPr txBox="1"/>
          <p:nvPr/>
        </p:nvSpPr>
        <p:spPr>
          <a:xfrm>
            <a:off x="0" y="252383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dirty="0">
                <a:solidFill>
                  <a:srgbClr val="3F568A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L’intuizione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C023010E-B027-44CA-9464-33EDF65694D6}"/>
              </a:ext>
            </a:extLst>
          </p:cNvPr>
          <p:cNvSpPr/>
          <p:nvPr/>
        </p:nvSpPr>
        <p:spPr>
          <a:xfrm>
            <a:off x="0" y="6199639"/>
            <a:ext cx="12192000" cy="666750"/>
          </a:xfrm>
          <a:prstGeom prst="rect">
            <a:avLst/>
          </a:prstGeom>
          <a:solidFill>
            <a:srgbClr val="3F568A"/>
          </a:solidFill>
          <a:ln>
            <a:solidFill>
              <a:srgbClr val="3D65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660F9986-756E-4A4B-80A1-810DAE5DA7F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44" y="6243527"/>
            <a:ext cx="1725530" cy="5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82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C85E3D79-BE8C-4FF0-911D-E6107EAD407E}"/>
                  </a:ext>
                </a:extLst>
              </p:cNvPr>
              <p:cNvSpPr txBox="1"/>
              <p:nvPr/>
            </p:nvSpPr>
            <p:spPr>
              <a:xfrm>
                <a:off x="5305615" y="1032522"/>
                <a:ext cx="6886385" cy="49519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Input: </a:t>
                </a:r>
              </a:p>
              <a:p>
                <a:endPara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r>
                  <a:rPr lang="it-IT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(ad alta dimensionalità) </a:t>
                </a: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una funzione di </a:t>
                </a:r>
                <a:r>
                  <a:rPr lang="it-IT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distanza</a:t>
                </a:r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, scegliamo la euclidea</a:t>
                </a:r>
              </a:p>
              <a:p>
                <a:endPara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endParaRPr lang="it-IT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it-IT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1) Costruzione del grafo pesato</a:t>
                </a:r>
              </a:p>
              <a:p>
                <a:endPara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	</a:t>
                </a:r>
                <a:r>
                  <a:rPr lang="it-IT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Troviamo i neighbors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𝓝</m:t>
                        </m:r>
                      </m:e>
                      <m:sub>
                        <m:r>
                          <a:rPr lang="it-IT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it-IT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di ogni punto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it-IT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it-IT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endParaRPr lang="it-IT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		K-nearest neighbors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𝒩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endParaRPr lang="it-IT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		Fixed radius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</m:e>
                      <m:sub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 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it-IT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it-IT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it-IT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it-IT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	</a:t>
                </a:r>
              </a:p>
              <a:p>
                <a:endPara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it-IT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	Uniamo i neighbors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𝓝</m:t>
                        </m:r>
                      </m:e>
                      <m:sub>
                        <m:r>
                          <a:rPr lang="it-IT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it-IT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it-IT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it-IT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con archi di peso</a:t>
                </a:r>
                <a:endParaRPr lang="it-IT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endParaRPr lang="it-IT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∀</m:t>
                    </m:r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</m:e>
                      <m:sub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it-IT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	</a:t>
                </a:r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(distanze </a:t>
                </a:r>
                <a:r>
                  <a:rPr lang="it-IT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locali</a:t>
                </a:r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</a:p>
              <a:p>
                <a:endParaRPr lang="it-IT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C85E3D79-BE8C-4FF0-911D-E6107EAD4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615" y="1032522"/>
                <a:ext cx="6886385" cy="4951933"/>
              </a:xfrm>
              <a:prstGeom prst="rect">
                <a:avLst/>
              </a:prstGeom>
              <a:blipFill>
                <a:blip r:embed="rId2"/>
                <a:stretch>
                  <a:fillRect l="-708" t="-3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Immagine 41">
            <a:extLst>
              <a:ext uri="{FF2B5EF4-FFF2-40B4-BE49-F238E27FC236}">
                <a16:creationId xmlns:a16="http://schemas.microsoft.com/office/drawing/2014/main" id="{986ADD05-6758-4D67-B5CE-1069F2AD5C7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31" y="1030753"/>
            <a:ext cx="5114684" cy="3923802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FDFA6B5-D0B1-43F7-9898-250821FE49CE}"/>
              </a:ext>
            </a:extLst>
          </p:cNvPr>
          <p:cNvSpPr txBox="1"/>
          <p:nvPr/>
        </p:nvSpPr>
        <p:spPr>
          <a:xfrm>
            <a:off x="0" y="252383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dirty="0">
                <a:solidFill>
                  <a:srgbClr val="3F568A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Algoritmo di ISOMAP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079AF926-9C37-4A5A-9B8B-2D897198C023}"/>
              </a:ext>
            </a:extLst>
          </p:cNvPr>
          <p:cNvSpPr/>
          <p:nvPr/>
        </p:nvSpPr>
        <p:spPr>
          <a:xfrm>
            <a:off x="0" y="6191250"/>
            <a:ext cx="12192000" cy="666750"/>
          </a:xfrm>
          <a:prstGeom prst="rect">
            <a:avLst/>
          </a:prstGeom>
          <a:solidFill>
            <a:srgbClr val="3F568A"/>
          </a:solidFill>
          <a:ln>
            <a:solidFill>
              <a:srgbClr val="3D65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D79BBC6D-DA6B-4C43-B167-BE38B1EFBD7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44" y="6235138"/>
            <a:ext cx="1725530" cy="5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94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82ED0AC2-0576-4C46-9310-1FE3F2F49986}"/>
                  </a:ext>
                </a:extLst>
              </p:cNvPr>
              <p:cNvSpPr txBox="1"/>
              <p:nvPr/>
            </p:nvSpPr>
            <p:spPr>
              <a:xfrm>
                <a:off x="8881360" y="1338214"/>
                <a:ext cx="243539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𝑏𝑐</m:t>
                          </m:r>
                        </m:sub>
                      </m:sSub>
                      <m:r>
                        <a:rPr lang="it-IT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it-IT" b="0" i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𝑏𝑎</m:t>
                          </m:r>
                        </m:sub>
                      </m:sSub>
                      <m:r>
                        <a:rPr lang="it-IT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𝑎𝑐</m:t>
                          </m:r>
                        </m:sub>
                      </m:sSub>
                    </m:oMath>
                  </m:oMathPara>
                </a14:m>
                <a:endParaRPr lang="it-IT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it-IT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it-IT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viola la disuguaglianza triangolare</a:t>
                </a:r>
              </a:p>
            </p:txBody>
          </p:sp>
        </mc:Choice>
        <mc:Fallback xmlns=""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82ED0AC2-0576-4C46-9310-1FE3F2F49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1360" y="1338214"/>
                <a:ext cx="2435390" cy="1200329"/>
              </a:xfrm>
              <a:prstGeom prst="rect">
                <a:avLst/>
              </a:prstGeom>
              <a:blipFill>
                <a:blip r:embed="rId3"/>
                <a:stretch>
                  <a:fillRect b="-76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ADBA11B9-9EDC-499C-A232-7966CC1F4FAC}"/>
              </a:ext>
            </a:extLst>
          </p:cNvPr>
          <p:cNvSpPr txBox="1"/>
          <p:nvPr/>
        </p:nvSpPr>
        <p:spPr>
          <a:xfrm>
            <a:off x="1129722" y="5105467"/>
            <a:ext cx="43706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grafo </a:t>
            </a:r>
            <a:r>
              <a:rPr lang="it-IT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connesso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vale la </a:t>
            </a:r>
            <a:r>
              <a:rPr lang="it-IT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disuguaglianza triangolare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2715D88E-25C3-401D-A2A2-304C6AECCC7D}"/>
                  </a:ext>
                </a:extLst>
              </p:cNvPr>
              <p:cNvSpPr txBox="1"/>
              <p:nvPr/>
            </p:nvSpPr>
            <p:spPr>
              <a:xfrm>
                <a:off x="7055973" y="3659432"/>
                <a:ext cx="4806059" cy="19604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2) Ricava la matrice di distanze </a:t>
                </a:r>
                <a14:m>
                  <m:oMath xmlns:m="http://schemas.openxmlformats.org/officeDocument/2006/math">
                    <m:r>
                      <a:rPr lang="it-IT" sz="2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𝑫</m:t>
                    </m:r>
                  </m:oMath>
                </a14:m>
                <a:endParaRPr lang="it-IT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it-IT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  <a:p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calcolando le distanze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𝑑</m:t>
                        </m:r>
                      </m:e>
                      <m:sub>
                        <m:r>
                          <a:rPr lang="it-IT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𝑠𝑝</m:t>
                        </m:r>
                      </m:sub>
                    </m:sSub>
                    <m:r>
                      <a:rPr lang="it-IT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dei cammini minimi fra tutte le coppie di punti usando l’algoritmo di Dijkstra o di Floyd-Warshall</a:t>
                </a:r>
              </a:p>
              <a:p>
                <a:endPara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(distanze </a:t>
                </a:r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geodesiche</a:t>
                </a:r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endPara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2715D88E-25C3-401D-A2A2-304C6AECC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973" y="3659432"/>
                <a:ext cx="4806059" cy="1960408"/>
              </a:xfrm>
              <a:prstGeom prst="rect">
                <a:avLst/>
              </a:prstGeom>
              <a:blipFill>
                <a:blip r:embed="rId4"/>
                <a:stretch>
                  <a:fillRect l="-1014" t="-311" b="-310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38829C90-2B24-4DA8-9945-A6BBBB79A14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01" y="385893"/>
            <a:ext cx="5774094" cy="442134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904024E0-2CC4-458A-8F1E-2B2B9129D8C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34880" y="385893"/>
            <a:ext cx="2781300" cy="2152650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38AE414A-5C95-4B7D-8429-511EFA3EB653}"/>
              </a:ext>
            </a:extLst>
          </p:cNvPr>
          <p:cNvSpPr/>
          <p:nvPr/>
        </p:nvSpPr>
        <p:spPr>
          <a:xfrm>
            <a:off x="0" y="6191250"/>
            <a:ext cx="12192000" cy="666750"/>
          </a:xfrm>
          <a:prstGeom prst="rect">
            <a:avLst/>
          </a:prstGeom>
          <a:solidFill>
            <a:srgbClr val="3F568A"/>
          </a:solidFill>
          <a:ln>
            <a:solidFill>
              <a:srgbClr val="3D65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D1AF19D7-9A01-4863-90FA-B0A325B16FA6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44" y="6235138"/>
            <a:ext cx="1725530" cy="5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47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5FD5960-C036-4B2F-BDB3-46DF8482003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874" y="914138"/>
            <a:ext cx="9219564" cy="48200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CF2F0A4-CFC9-49C5-BDF7-11E014134182}"/>
                  </a:ext>
                </a:extLst>
              </p:cNvPr>
              <p:cNvSpPr txBox="1"/>
              <p:nvPr/>
            </p:nvSpPr>
            <p:spPr>
              <a:xfrm>
                <a:off x="0" y="252383"/>
                <a:ext cx="121919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it-IT" sz="2400" dirty="0">
                    <a:solidFill>
                      <a:srgbClr val="3F568A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Come scegliere </a:t>
                </a:r>
                <a14:m>
                  <m:oMath xmlns:m="http://schemas.openxmlformats.org/officeDocument/2006/math">
                    <m:r>
                      <a:rPr lang="it-IT" sz="2400" b="1" i="1" smtClean="0">
                        <a:solidFill>
                          <a:srgbClr val="3F568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it-IT" sz="2400" dirty="0">
                    <a:solidFill>
                      <a:srgbClr val="3F568A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CF2F0A4-CFC9-49C5-BDF7-11E014134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2383"/>
                <a:ext cx="12191999" cy="461665"/>
              </a:xfrm>
              <a:prstGeom prst="rect">
                <a:avLst/>
              </a:prstGeom>
              <a:blipFill>
                <a:blip r:embed="rId3"/>
                <a:stretch>
                  <a:fillRect t="-11842" b="-276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ttangolo 7">
            <a:extLst>
              <a:ext uri="{FF2B5EF4-FFF2-40B4-BE49-F238E27FC236}">
                <a16:creationId xmlns:a16="http://schemas.microsoft.com/office/drawing/2014/main" id="{9A73C18A-44E5-4A72-B67E-D106FF3DDAA6}"/>
              </a:ext>
            </a:extLst>
          </p:cNvPr>
          <p:cNvSpPr/>
          <p:nvPr/>
        </p:nvSpPr>
        <p:spPr>
          <a:xfrm>
            <a:off x="0" y="6191250"/>
            <a:ext cx="12192000" cy="666750"/>
          </a:xfrm>
          <a:prstGeom prst="rect">
            <a:avLst/>
          </a:prstGeom>
          <a:solidFill>
            <a:srgbClr val="3F568A"/>
          </a:solidFill>
          <a:ln>
            <a:solidFill>
              <a:srgbClr val="3D65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6A36A35A-0D2D-4385-B3AF-CBA6AD71767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44" y="6235138"/>
            <a:ext cx="1725530" cy="5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004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82ED0AC2-0576-4C46-9310-1FE3F2F49986}"/>
                  </a:ext>
                </a:extLst>
              </p:cNvPr>
              <p:cNvSpPr txBox="1"/>
              <p:nvPr/>
            </p:nvSpPr>
            <p:spPr>
              <a:xfrm>
                <a:off x="4844686" y="3591344"/>
                <a:ext cx="7749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𝑘</m:t>
                      </m:r>
                      <m:r>
                        <a:rPr lang="it-IT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=2</m:t>
                      </m:r>
                    </m:oMath>
                  </m:oMathPara>
                </a14:m>
                <a:endParaRPr lang="it-IT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82ED0AC2-0576-4C46-9310-1FE3F2F49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686" y="3591344"/>
                <a:ext cx="774965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6" name="Tabella 76">
            <a:extLst>
              <a:ext uri="{FF2B5EF4-FFF2-40B4-BE49-F238E27FC236}">
                <a16:creationId xmlns:a16="http://schemas.microsoft.com/office/drawing/2014/main" id="{A7C549CA-58C2-4ADB-9FBE-C8EB09EC6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652383"/>
              </p:ext>
            </p:extLst>
          </p:nvPr>
        </p:nvGraphicFramePr>
        <p:xfrm>
          <a:off x="6895015" y="940039"/>
          <a:ext cx="4320000" cy="43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95904930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79965099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14022973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8104040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3406349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71025559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29284462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225277582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endParaRPr lang="it-IT" sz="1600" dirty="0">
                        <a:solidFill>
                          <a:srgbClr val="1D1E1C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x1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x2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x3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x4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x5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x6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x7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028124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x1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63173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x2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26685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x3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05593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x4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89078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x5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79738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x6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5425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x7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317059"/>
                  </a:ext>
                </a:extLst>
              </a:tr>
            </a:tbl>
          </a:graphicData>
        </a:graphic>
      </p:graphicFrame>
      <p:pic>
        <p:nvPicPr>
          <p:cNvPr id="70" name="Immagine 69">
            <a:extLst>
              <a:ext uri="{FF2B5EF4-FFF2-40B4-BE49-F238E27FC236}">
                <a16:creationId xmlns:a16="http://schemas.microsoft.com/office/drawing/2014/main" id="{59979DE8-6491-4649-9027-260E99E71A3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4081" y="1405646"/>
            <a:ext cx="4999794" cy="2879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asellaDiTesto 72">
                <a:extLst>
                  <a:ext uri="{FF2B5EF4-FFF2-40B4-BE49-F238E27FC236}">
                    <a16:creationId xmlns:a16="http://schemas.microsoft.com/office/drawing/2014/main" id="{BBF64171-7FB6-4EEE-BABC-4143EE384769}"/>
                  </a:ext>
                </a:extLst>
              </p:cNvPr>
              <p:cNvSpPr txBox="1"/>
              <p:nvPr/>
            </p:nvSpPr>
            <p:spPr>
              <a:xfrm>
                <a:off x="0" y="252383"/>
                <a:ext cx="1219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it-IT" sz="2400" dirty="0">
                    <a:solidFill>
                      <a:srgbClr val="3F568A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Matrice di distanze </a:t>
                </a:r>
                <a14:m>
                  <m:oMath xmlns:m="http://schemas.openxmlformats.org/officeDocument/2006/math">
                    <m:r>
                      <a:rPr lang="it-IT" sz="2400">
                        <a:solidFill>
                          <a:srgbClr val="3F568A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rPr>
                      <m:t>𝑫</m:t>
                    </m:r>
                  </m:oMath>
                </a14:m>
                <a:endParaRPr lang="it-IT" sz="2400" dirty="0">
                  <a:solidFill>
                    <a:srgbClr val="3F568A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3" name="CasellaDiTesto 72">
                <a:extLst>
                  <a:ext uri="{FF2B5EF4-FFF2-40B4-BE49-F238E27FC236}">
                    <a16:creationId xmlns:a16="http://schemas.microsoft.com/office/drawing/2014/main" id="{BBF64171-7FB6-4EEE-BABC-4143EE384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2383"/>
                <a:ext cx="12192000" cy="461665"/>
              </a:xfrm>
              <a:prstGeom prst="rect">
                <a:avLst/>
              </a:prstGeom>
              <a:blipFill>
                <a:blip r:embed="rId4"/>
                <a:stretch>
                  <a:fillRect t="-11842" b="-276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tangolo 9">
            <a:extLst>
              <a:ext uri="{FF2B5EF4-FFF2-40B4-BE49-F238E27FC236}">
                <a16:creationId xmlns:a16="http://schemas.microsoft.com/office/drawing/2014/main" id="{FE396EA8-28D2-4A4C-8F68-2F48A8C5A9A5}"/>
              </a:ext>
            </a:extLst>
          </p:cNvPr>
          <p:cNvSpPr/>
          <p:nvPr/>
        </p:nvSpPr>
        <p:spPr>
          <a:xfrm>
            <a:off x="0" y="6191250"/>
            <a:ext cx="12192000" cy="666750"/>
          </a:xfrm>
          <a:prstGeom prst="rect">
            <a:avLst/>
          </a:prstGeom>
          <a:solidFill>
            <a:srgbClr val="3F568A"/>
          </a:solidFill>
          <a:ln>
            <a:solidFill>
              <a:srgbClr val="3D65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C62EE95A-98C8-41F2-AF1B-2A0C3BD2F3E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44" y="6235138"/>
            <a:ext cx="1725530" cy="5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1622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zione">
  <a:themeElements>
    <a:clrScheme name="Blu cald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Sezion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zion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1362</TotalTime>
  <Words>618</Words>
  <Application>Microsoft Office PowerPoint</Application>
  <PresentationFormat>Widescreen</PresentationFormat>
  <Paragraphs>153</Paragraphs>
  <Slides>14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14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Century Gothic</vt:lpstr>
      <vt:lpstr>Verdana</vt:lpstr>
      <vt:lpstr>Wingdings</vt:lpstr>
      <vt:lpstr>Wingdings 3</vt:lpstr>
      <vt:lpstr>Tema di Office</vt:lpstr>
      <vt:lpstr>Sezione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Minoli</dc:creator>
  <cp:lastModifiedBy>Alessandro Minoli</cp:lastModifiedBy>
  <cp:revision>81</cp:revision>
  <dcterms:created xsi:type="dcterms:W3CDTF">2021-05-05T09:12:40Z</dcterms:created>
  <dcterms:modified xsi:type="dcterms:W3CDTF">2021-05-13T21:05:12Z</dcterms:modified>
</cp:coreProperties>
</file>